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1034CD-AD7D-4684-96B1-4E72C3807E98}" v="9" dt="2022-03-13T16:40:03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2184" y="-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1E1034CD-AD7D-4684-96B1-4E72C3807E98}"/>
    <pc:docChg chg="modSld">
      <pc:chgData name="Karen Hancock" userId="db2644ed-97fc-46e1-8fac-6858fa2e43b1" providerId="ADAL" clId="{1E1034CD-AD7D-4684-96B1-4E72C3807E98}" dt="2022-03-13T16:32:14.670" v="3" actId="20577"/>
      <pc:docMkLst>
        <pc:docMk/>
      </pc:docMkLst>
      <pc:sldChg chg="modSp">
        <pc:chgData name="Karen Hancock" userId="db2644ed-97fc-46e1-8fac-6858fa2e43b1" providerId="ADAL" clId="{1E1034CD-AD7D-4684-96B1-4E72C3807E98}" dt="2022-03-13T16:32:14.670" v="3" actId="20577"/>
        <pc:sldMkLst>
          <pc:docMk/>
          <pc:sldMk cId="3608016582" sldId="256"/>
        </pc:sldMkLst>
        <pc:graphicFrameChg chg="mod">
          <ac:chgData name="Karen Hancock" userId="db2644ed-97fc-46e1-8fac-6858fa2e43b1" providerId="ADAL" clId="{1E1034CD-AD7D-4684-96B1-4E72C3807E98}" dt="2022-03-13T16:32:14.670" v="3" actId="20577"/>
          <ac:graphicFrameMkLst>
            <pc:docMk/>
            <pc:sldMk cId="3608016582" sldId="256"/>
            <ac:graphicFrameMk id="4" creationId="{7C09041F-C0AC-439D-9C37-AEC1BA1B02CB}"/>
          </ac:graphicFrameMkLst>
        </pc:graphicFrameChg>
      </pc:sldChg>
      <pc:sldChg chg="modSp">
        <pc:chgData name="Karen Hancock" userId="db2644ed-97fc-46e1-8fac-6858fa2e43b1" providerId="ADAL" clId="{1E1034CD-AD7D-4684-96B1-4E72C3807E98}" dt="2022-03-13T16:31:54.827" v="0"/>
        <pc:sldMkLst>
          <pc:docMk/>
          <pc:sldMk cId="2948297994" sldId="257"/>
        </pc:sldMkLst>
        <pc:graphicFrameChg chg="mod">
          <ac:chgData name="Karen Hancock" userId="db2644ed-97fc-46e1-8fac-6858fa2e43b1" providerId="ADAL" clId="{1E1034CD-AD7D-4684-96B1-4E72C3807E98}" dt="2022-03-13T16:31:54.827" v="0"/>
          <ac:graphicFrameMkLst>
            <pc:docMk/>
            <pc:sldMk cId="2948297994" sldId="257"/>
            <ac:graphicFrameMk id="3" creationId="{8696139F-8CC0-481C-A306-E712C5AF6696}"/>
          </ac:graphicFrameMkLst>
        </pc:graphicFrameChg>
      </pc:sldChg>
      <pc:sldChg chg="modSp">
        <pc:chgData name="Karen Hancock" userId="db2644ed-97fc-46e1-8fac-6858fa2e43b1" providerId="ADAL" clId="{1E1034CD-AD7D-4684-96B1-4E72C3807E98}" dt="2022-03-13T16:32:01.940" v="1"/>
        <pc:sldMkLst>
          <pc:docMk/>
          <pc:sldMk cId="1804152643" sldId="258"/>
        </pc:sldMkLst>
        <pc:graphicFrameChg chg="mod">
          <ac:chgData name="Karen Hancock" userId="db2644ed-97fc-46e1-8fac-6858fa2e43b1" providerId="ADAL" clId="{1E1034CD-AD7D-4684-96B1-4E72C3807E98}" dt="2022-03-13T16:32:01.940" v="1"/>
          <ac:graphicFrameMkLst>
            <pc:docMk/>
            <pc:sldMk cId="1804152643" sldId="258"/>
            <ac:graphicFrameMk id="2" creationId="{DCCAF9F3-7BA1-4543-A6EE-C7119283157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48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19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1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46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93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77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02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0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43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40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43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AD161-2953-4DB0-8A82-1A2C3BA1BE6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FCDAA-1ABD-4854-B7F6-5FD33498A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26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7C09041F-C0AC-439D-9C37-AEC1BA1B02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2911798"/>
                  </p:ext>
                </p:extLst>
              </p:nvPr>
            </p:nvGraphicFramePr>
            <p:xfrm>
              <a:off x="170688" y="161545"/>
              <a:ext cx="6559296" cy="9829171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4528">
                      <a:extLst>
                        <a:ext uri="{9D8B030D-6E8A-4147-A177-3AD203B41FA5}">
                          <a16:colId xmlns:a16="http://schemas.microsoft.com/office/drawing/2014/main" val="3253237855"/>
                        </a:ext>
                      </a:extLst>
                    </a:gridCol>
                    <a:gridCol w="6144768">
                      <a:extLst>
                        <a:ext uri="{9D8B030D-6E8A-4147-A177-3AD203B41FA5}">
                          <a16:colId xmlns:a16="http://schemas.microsoft.com/office/drawing/2014/main" val="1821145255"/>
                        </a:ext>
                      </a:extLst>
                    </a:gridCol>
                  </a:tblGrid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B w="6350" cap="flat" cmpd="sng" algn="ctr">
                          <a:noFill/>
                          <a:prstDash val="solid"/>
                          <a:miter lim="8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Probability – showing understanding</a:t>
                          </a:r>
                        </a:p>
                      </a:txBody>
                      <a:tcPr>
                        <a:lnB w="6350" cap="flat" cmpd="sng" algn="ctr">
                          <a:noFill/>
                          <a:prstDash val="solid"/>
                          <a:miter lim="800000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15795973"/>
                      </a:ext>
                    </a:extLst>
                  </a:tr>
                  <a:tr h="751526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Brandon has some blue and some green beads in a bag. He selects a bead at random.</a:t>
                          </a:r>
                        </a:p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The probability that he selects a blue bead is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smtClean="0"/>
                                  </m:ctrlPr>
                                </m:fPr>
                                <m:num>
                                  <m:r>
                                    <a:rPr lang="en-GB" sz="1200" b="0" smtClean="0"/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smtClean="0"/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The probability that he selects a green bead is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smtClean="0"/>
                                  </m:ctrlPr>
                                </m:fPr>
                                <m:num>
                                  <m:r>
                                    <a:rPr lang="en-GB" sz="1200" b="0" smtClean="0"/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smtClean="0"/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3405532"/>
                      </a:ext>
                    </a:extLst>
                  </a:tr>
                  <a:tr h="1286493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List some of the options for the number of beads that Brandon has: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56704081"/>
                      </a:ext>
                    </a:extLst>
                  </a:tr>
                  <a:tr h="428831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Write a condition for the number of beads, that fixes the total number of beads that Brandon has.</a:t>
                          </a: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44564658"/>
                      </a:ext>
                    </a:extLst>
                  </a:tr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6128037"/>
                      </a:ext>
                    </a:extLst>
                  </a:tr>
                  <a:tr h="75242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Anya has some blue and green beads in a bag, She selects a bead at random.</a:t>
                          </a:r>
                        </a:p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The probability that she selects a blue bead is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smtClean="0"/>
                                  </m:ctrlPr>
                                </m:fPr>
                                <m:num>
                                  <m:r>
                                    <a:rPr lang="en-GB" sz="1200" b="0" smtClean="0"/>
                                    <m:t>𝑥</m:t>
                                  </m:r>
                                  <m:r>
                                    <a:rPr lang="en-GB" sz="1200" b="0" smtClean="0"/>
                                    <m:t>+4</m:t>
                                  </m:r>
                                </m:num>
                                <m:den>
                                  <m:r>
                                    <a:rPr lang="en-GB" sz="1200" b="0" smtClean="0"/>
                                    <m:t>15</m:t>
                                  </m:r>
                                </m:den>
                              </m:f>
                            </m:oMath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The probability that she selects a green bead is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smtClean="0"/>
                                  </m:ctrlPr>
                                </m:fPr>
                                <m:num>
                                  <m:r>
                                    <a:rPr lang="en-GB" sz="1200" b="0" smtClean="0"/>
                                    <m:t>2</m:t>
                                  </m:r>
                                </m:num>
                                <m:den>
                                  <m:r>
                                    <a:rPr lang="en-GB" sz="1200" b="0" smtClean="0"/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67842015"/>
                      </a:ext>
                    </a:extLst>
                  </a:tr>
                  <a:tr h="1286493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smtClean="0"/>
                                <m:t>𝑥</m:t>
                              </m:r>
                            </m:oMath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32168073"/>
                      </a:ext>
                    </a:extLst>
                  </a:tr>
                  <a:tr h="347829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If she has 90 beads, how many does she have of each colour?</a:t>
                          </a: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93189623"/>
                      </a:ext>
                    </a:extLst>
                  </a:tr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37114791"/>
                      </a:ext>
                    </a:extLst>
                  </a:tr>
                  <a:tr h="3451136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(3)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Seth has a bag full of blue and green beads. He selects one at random, notes the colour and replaces it.</a:t>
                          </a:r>
                        </a:p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These are his results are 10, 20 , 50 and 100 trials.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1200" b="0" i="0" smtClean="0">
                                        <a:latin typeface="Cambria" panose="02040503050406030204" pitchFamily="18" charset="0"/>
                                        <a:ea typeface="Cambria" panose="02040503050406030204" pitchFamily="18" charset="0"/>
                                      </a:rPr>
                                      <m:t>Total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 b="0" i="0" smtClean="0">
                                        <a:latin typeface="Cambria" panose="02040503050406030204" pitchFamily="18" charset="0"/>
                                        <a:ea typeface="Cambria" panose="02040503050406030204" pitchFamily="18" charset="0"/>
                                      </a:rPr>
                                      <m:t>             </m:t>
                                    </m:r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 b="0" i="0" smtClean="0">
                                        <a:latin typeface="Cambria" panose="02040503050406030204" pitchFamily="18" charset="0"/>
                                        <a:ea typeface="Cambria" panose="02040503050406030204" pitchFamily="18" charset="0"/>
                                      </a:rPr>
                                      <m:t>Blue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 b="0" i="0" smtClean="0">
                                        <a:latin typeface="Cambria" panose="02040503050406030204" pitchFamily="18" charset="0"/>
                                        <a:ea typeface="Cambria" panose="02040503050406030204" pitchFamily="18" charset="0"/>
                                      </a:rPr>
                                      <m:t>             </m:t>
                                    </m:r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 b="0" i="0" smtClean="0">
                                        <a:latin typeface="Cambria" panose="02040503050406030204" pitchFamily="18" charset="0"/>
                                        <a:ea typeface="Cambria" panose="02040503050406030204" pitchFamily="18" charset="0"/>
                                      </a:rPr>
                                      <m:t>Green</m:t>
                                    </m:r>
                                  </m:e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10                &amp;7&amp;3</m:t>
                                    </m:r>
                                  </m:e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20                &amp;15&amp;5</m:t>
                                    </m:r>
                                  </m:e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50                &amp;35&amp;15</m:t>
                                    </m:r>
                                  </m:e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100              &amp;74&amp;26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Given there are 25 beads in the bag, estimate how many of each colour there are and justify your estimate.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987890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7C09041F-C0AC-439D-9C37-AEC1BA1B02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2911798"/>
                  </p:ext>
                </p:extLst>
              </p:nvPr>
            </p:nvGraphicFramePr>
            <p:xfrm>
              <a:off x="170688" y="161545"/>
              <a:ext cx="6559296" cy="9829171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4528">
                      <a:extLst>
                        <a:ext uri="{9D8B030D-6E8A-4147-A177-3AD203B41FA5}">
                          <a16:colId xmlns:a16="http://schemas.microsoft.com/office/drawing/2014/main" val="3253237855"/>
                        </a:ext>
                      </a:extLst>
                    </a:gridCol>
                    <a:gridCol w="6144768">
                      <a:extLst>
                        <a:ext uri="{9D8B030D-6E8A-4147-A177-3AD203B41FA5}">
                          <a16:colId xmlns:a16="http://schemas.microsoft.com/office/drawing/2014/main" val="1821145255"/>
                        </a:ext>
                      </a:extLst>
                    </a:gridCol>
                  </a:tblGrid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B w="6350" cap="flat" cmpd="sng" algn="ctr">
                          <a:noFill/>
                          <a:prstDash val="solid"/>
                          <a:miter lim="8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Probability – showing understanding</a:t>
                          </a:r>
                        </a:p>
                      </a:txBody>
                      <a:tcPr>
                        <a:lnB w="6350" cap="flat" cmpd="sng" algn="ctr">
                          <a:noFill/>
                          <a:prstDash val="solid"/>
                          <a:miter lim="800000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15795973"/>
                      </a:ext>
                    </a:extLst>
                  </a:tr>
                  <a:tr h="801243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845" t="-43939" r="-198" b="-10787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3405532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List some of the options for the number of beads that Brandon has: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5670408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Write a condition for the number of beads, that fixes the total number of beads that Brandon has.</a:t>
                          </a: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44564658"/>
                      </a:ext>
                    </a:extLst>
                  </a:tr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6128037"/>
                      </a:ext>
                    </a:extLst>
                  </a:tr>
                  <a:tr h="985076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845" t="-339752" r="-198" b="-5627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7842015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845" t="-314667" r="-198" b="-30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2168073"/>
                      </a:ext>
                    </a:extLst>
                  </a:tr>
                  <a:tr h="347829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If she has 90 beads, how many does she have of each colour?</a:t>
                          </a: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93189623"/>
                      </a:ext>
                    </a:extLst>
                  </a:tr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37114791"/>
                      </a:ext>
                    </a:extLst>
                  </a:tr>
                  <a:tr h="3451136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(3)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845" t="-185159" r="-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878904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0801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8696139F-8CC0-481C-A306-E712C5AF6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77471"/>
              </p:ext>
            </p:extLst>
          </p:nvPr>
        </p:nvGraphicFramePr>
        <p:xfrm>
          <a:off x="170688" y="161545"/>
          <a:ext cx="6559296" cy="862279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14528">
                  <a:extLst>
                    <a:ext uri="{9D8B030D-6E8A-4147-A177-3AD203B41FA5}">
                      <a16:colId xmlns:a16="http://schemas.microsoft.com/office/drawing/2014/main" val="3253237855"/>
                    </a:ext>
                  </a:extLst>
                </a:gridCol>
                <a:gridCol w="6144768">
                  <a:extLst>
                    <a:ext uri="{9D8B030D-6E8A-4147-A177-3AD203B41FA5}">
                      <a16:colId xmlns:a16="http://schemas.microsoft.com/office/drawing/2014/main" val="1821145255"/>
                    </a:ext>
                  </a:extLst>
                </a:gridCol>
              </a:tblGrid>
              <a:tr h="347829">
                <a:tc>
                  <a:txBody>
                    <a:bodyPr/>
                    <a:lstStyle/>
                    <a:p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Probability – showing understanding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5795973"/>
                  </a:ext>
                </a:extLst>
              </a:tr>
              <a:tr h="75152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(4)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Farhan and Oliver are playing a game with two five sided spinners.</a:t>
                      </a: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Farhan spins the two spinners, finds the difference between the two numbers and squares this to find his score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3405532"/>
                  </a:ext>
                </a:extLst>
              </a:tr>
              <a:tr h="128649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(a)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Calculate the probability that his score is greater than 4</a:t>
                      </a: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6704081"/>
                  </a:ext>
                </a:extLst>
              </a:tr>
              <a:tr h="428831">
                <a:tc>
                  <a:txBody>
                    <a:bodyPr/>
                    <a:lstStyle/>
                    <a:p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Oliver spins the spinners and adds the two values together.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4564658"/>
                  </a:ext>
                </a:extLst>
              </a:tr>
              <a:tr h="34782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(b)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Calculate the probability that Oliver’s score is greater than or equal 4.</a:t>
                      </a: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6128037"/>
                  </a:ext>
                </a:extLst>
              </a:tr>
              <a:tr h="348051">
                <a:tc>
                  <a:txBody>
                    <a:bodyPr/>
                    <a:lstStyle/>
                    <a:p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 winner is the person with the greater score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7842015"/>
                  </a:ext>
                </a:extLst>
              </a:tr>
              <a:tr h="128649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(c)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Calculate </a:t>
                      </a:r>
                    </a:p>
                    <a:p>
                      <a:pPr marL="285750" indent="-285750">
                        <a:buAutoNum type="romanLcParenBoth"/>
                      </a:pPr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P(Farhan wins)</a:t>
                      </a: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P(Oliver wins)</a:t>
                      </a: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r>
                        <a:rPr lang="en-GB" sz="12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P(The game is drawn)</a:t>
                      </a: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285750" indent="-285750">
                        <a:buAutoNum type="romanLcParenBoth"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216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29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4">
                <a:extLst>
                  <a:ext uri="{FF2B5EF4-FFF2-40B4-BE49-F238E27FC236}">
                    <a16:creationId xmlns:a16="http://schemas.microsoft.com/office/drawing/2014/main" id="{DCCAF9F3-7BA1-4543-A6EE-C711928315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13172"/>
                  </p:ext>
                </p:extLst>
              </p:nvPr>
            </p:nvGraphicFramePr>
            <p:xfrm>
              <a:off x="170688" y="161545"/>
              <a:ext cx="6559296" cy="5551546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4528">
                      <a:extLst>
                        <a:ext uri="{9D8B030D-6E8A-4147-A177-3AD203B41FA5}">
                          <a16:colId xmlns:a16="http://schemas.microsoft.com/office/drawing/2014/main" val="3253237855"/>
                        </a:ext>
                      </a:extLst>
                    </a:gridCol>
                    <a:gridCol w="6144768">
                      <a:extLst>
                        <a:ext uri="{9D8B030D-6E8A-4147-A177-3AD203B41FA5}">
                          <a16:colId xmlns:a16="http://schemas.microsoft.com/office/drawing/2014/main" val="1821145255"/>
                        </a:ext>
                      </a:extLst>
                    </a:gridCol>
                  </a:tblGrid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Probability – showing understanding</a:t>
                          </a: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15795973"/>
                      </a:ext>
                    </a:extLst>
                  </a:tr>
                  <a:tr h="751526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(5)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A bag of beads contains red, yellow, blue and green beads in the ratio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 :3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 :8−2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 :10−2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3405532"/>
                      </a:ext>
                    </a:extLst>
                  </a:tr>
                  <a:tr h="1286493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Calculate P(R), P(Y), P(B) and P(G) in terms of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, in their simplest terms.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56704081"/>
                      </a:ext>
                    </a:extLst>
                  </a:tr>
                  <a:tr h="428831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Given that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GB" sz="12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P</m:t>
                              </m:r>
                              <m:r>
                                <m:rPr>
                                  <m:nor/>
                                </m:rPr>
                                <a:rPr lang="en-GB" sz="12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GB" sz="12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G</m:t>
                              </m:r>
                              <m:r>
                                <m:rPr>
                                  <m:nor/>
                                </m:rPr>
                                <a:rPr lang="en-GB" sz="12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)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44564658"/>
                      </a:ext>
                    </a:extLst>
                  </a:tr>
                  <a:tr h="347829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Calculate the smallest number of beads that could be in the bag, and how many of each colour this would mean there were.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612803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4">
                <a:extLst>
                  <a:ext uri="{FF2B5EF4-FFF2-40B4-BE49-F238E27FC236}">
                    <a16:creationId xmlns:a16="http://schemas.microsoft.com/office/drawing/2014/main" id="{DCCAF9F3-7BA1-4543-A6EE-C711928315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13172"/>
                  </p:ext>
                </p:extLst>
              </p:nvPr>
            </p:nvGraphicFramePr>
            <p:xfrm>
              <a:off x="170688" y="161545"/>
              <a:ext cx="6559296" cy="5551546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4528">
                      <a:extLst>
                        <a:ext uri="{9D8B030D-6E8A-4147-A177-3AD203B41FA5}">
                          <a16:colId xmlns:a16="http://schemas.microsoft.com/office/drawing/2014/main" val="3253237855"/>
                        </a:ext>
                      </a:extLst>
                    </a:gridCol>
                    <a:gridCol w="6144768">
                      <a:extLst>
                        <a:ext uri="{9D8B030D-6E8A-4147-A177-3AD203B41FA5}">
                          <a16:colId xmlns:a16="http://schemas.microsoft.com/office/drawing/2014/main" val="1821145255"/>
                        </a:ext>
                      </a:extLst>
                    </a:gridCol>
                  </a:tblGrid>
                  <a:tr h="347829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Probability – showing understanding</a:t>
                          </a: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15795973"/>
                      </a:ext>
                    </a:extLst>
                  </a:tr>
                  <a:tr h="751526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(5)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46" t="-45968" b="-5895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3405532"/>
                      </a:ext>
                    </a:extLst>
                  </a:tr>
                  <a:tr h="173736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46" t="-63509" b="-1564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56704081"/>
                      </a:ext>
                    </a:extLst>
                  </a:tr>
                  <a:tr h="428831"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46" t="-665714" b="-537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44564658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miter lim="800000"/>
                        </a:lnL>
                        <a:lnR>
                          <a:noFill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Calculate the smallest number of beads that could be in the bag, and how many of each colour this would mean there were.</a:t>
                          </a: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  <a:p>
                          <a:endParaRPr lang="en-GB" sz="1200" b="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>
                        <a:lnL>
                          <a:noFill/>
                        </a:lnL>
                        <a:lnR w="6350" cap="flat" cmpd="sng" algn="ctr">
                          <a:noFill/>
                          <a:prstDash val="solid"/>
                          <a:miter lim="800000"/>
                        </a:lnR>
                        <a:lnT w="6350" cap="flat" cmpd="sng" algn="ctr">
                          <a:noFill/>
                          <a:prstDash val="solid"/>
                          <a:miter lim="800000"/>
                        </a:lnT>
                        <a:lnB w="6350" cap="flat" cmpd="sng" algn="ctr">
                          <a:noFill/>
                          <a:prstDash val="solid"/>
                          <a:miter lim="800000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612803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0415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427</Words>
  <Application>Microsoft Office PowerPoint</Application>
  <PresentationFormat>A4 Paper (210x297 mm)</PresentationFormat>
  <Paragraphs>100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1</cp:revision>
  <cp:lastPrinted>2022-03-13T16:36:18Z</cp:lastPrinted>
  <dcterms:created xsi:type="dcterms:W3CDTF">2022-03-13T14:46:59Z</dcterms:created>
  <dcterms:modified xsi:type="dcterms:W3CDTF">2022-03-13T16:40:12Z</dcterms:modified>
</cp:coreProperties>
</file>